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</p:sldMasterIdLst>
  <p:notesMasterIdLst>
    <p:notesMasterId r:id="rId30"/>
  </p:notesMasterIdLst>
  <p:handoutMasterIdLst>
    <p:handoutMasterId r:id="rId31"/>
  </p:handoutMasterIdLst>
  <p:sldIdLst>
    <p:sldId id="262" r:id="rId3"/>
    <p:sldId id="261" r:id="rId4"/>
    <p:sldId id="289" r:id="rId5"/>
    <p:sldId id="290" r:id="rId6"/>
    <p:sldId id="287" r:id="rId7"/>
    <p:sldId id="286" r:id="rId8"/>
    <p:sldId id="276" r:id="rId9"/>
    <p:sldId id="271" r:id="rId10"/>
    <p:sldId id="272" r:id="rId11"/>
    <p:sldId id="273" r:id="rId12"/>
    <p:sldId id="274" r:id="rId13"/>
    <p:sldId id="275" r:id="rId14"/>
    <p:sldId id="288" r:id="rId15"/>
    <p:sldId id="269" r:id="rId16"/>
    <p:sldId id="264" r:id="rId17"/>
    <p:sldId id="265" r:id="rId18"/>
    <p:sldId id="267" r:id="rId19"/>
    <p:sldId id="266" r:id="rId20"/>
    <p:sldId id="268" r:id="rId21"/>
    <p:sldId id="270" r:id="rId22"/>
    <p:sldId id="285" r:id="rId23"/>
    <p:sldId id="278" r:id="rId24"/>
    <p:sldId id="279" r:id="rId25"/>
    <p:sldId id="282" r:id="rId26"/>
    <p:sldId id="283" r:id="rId27"/>
    <p:sldId id="284" r:id="rId28"/>
    <p:sldId id="259" r:id="rId29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3A6C"/>
    <a:srgbClr val="283264"/>
    <a:srgbClr val="737A7C"/>
    <a:srgbClr val="05548D"/>
    <a:srgbClr val="053061"/>
    <a:srgbClr val="323B66"/>
    <a:srgbClr val="FFDD4B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75" autoAdjust="0"/>
    <p:restoredTop sz="94707" autoAdjust="0"/>
  </p:normalViewPr>
  <p:slideViewPr>
    <p:cSldViewPr>
      <p:cViewPr>
        <p:scale>
          <a:sx n="66" d="100"/>
          <a:sy n="66" d="100"/>
        </p:scale>
        <p:origin x="-1248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1944" y="-96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3F7404B-7432-446B-B899-C00C7953C8E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Klicken Sie, um die Formate des Vorlagentextes zu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  <a:p>
            <a:pPr lvl="3"/>
            <a:r>
              <a:rPr lang="en-GB" noProof="0" smtClean="0"/>
              <a:t>Vierte Ebene</a:t>
            </a:r>
          </a:p>
          <a:p>
            <a:pPr lvl="4"/>
            <a:r>
              <a:rPr lang="en-GB" noProof="0" smtClean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286BF73-2BAD-47BB-BEC9-7C11835C57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CC325A-6B36-440A-AE49-51324B829EC3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A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8FB8B5-B635-496E-AEA2-A13C2138D850}" type="slidenum">
              <a:rPr lang="en-GB" smtClean="0"/>
              <a:pPr/>
              <a:t>27</a:t>
            </a:fld>
            <a:endParaRPr lang="en-GB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A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6850" y="930275"/>
            <a:ext cx="1981200" cy="49450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0075" y="930275"/>
            <a:ext cx="5794375" cy="494506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DEDE5-F8F5-409F-88AA-2F172C4EC7C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F9922-5967-41D6-BB41-FEBBC79144A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AC085-396D-48B3-B403-0A64B65837B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5970C-A1EF-4384-A722-8792BD7D242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046FD-5AB3-47D6-B6DB-86211CC5008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BE534-A002-4522-81E4-5B469E948D6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42C6F-B5B2-444A-8878-A8FD19AABDA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E2AFA-747D-4EC8-B4CD-73A6B7C8589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00BC1-7F94-423A-B97D-711C5174080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3BDA7-8CF3-4483-BAE4-6FD774A6C7C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13436-CC9D-4C6B-91C0-8A97AD7F561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1188" y="1916113"/>
            <a:ext cx="3881437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5025" y="1916113"/>
            <a:ext cx="3883025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8" descr="IRIS Europe II Presentation Foote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054725"/>
            <a:ext cx="914400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0075" y="930275"/>
            <a:ext cx="79168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Headline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916113"/>
            <a:ext cx="791686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Level 2</a:t>
            </a:r>
          </a:p>
          <a:p>
            <a:pPr lvl="2"/>
            <a:r>
              <a:rPr lang="de-DE" smtClean="0"/>
              <a:t>Level 3</a:t>
            </a:r>
          </a:p>
        </p:txBody>
      </p:sp>
      <p:sp>
        <p:nvSpPr>
          <p:cNvPr id="1051" name="Text Box 27"/>
          <p:cNvSpPr txBox="1">
            <a:spLocks noChangeArrowheads="1"/>
          </p:cNvSpPr>
          <p:nvPr userDrawn="1"/>
        </p:nvSpPr>
        <p:spPr bwMode="auto">
          <a:xfrm>
            <a:off x="3779838" y="6367463"/>
            <a:ext cx="2281237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cs-CZ" sz="800">
                <a:solidFill>
                  <a:srgbClr val="003264"/>
                </a:solidFill>
              </a:rPr>
              <a:t>Spolufinancováno Evropskou unií             </a:t>
            </a:r>
          </a:p>
          <a:p>
            <a:pPr algn="ctr">
              <a:spcBef>
                <a:spcPct val="50000"/>
              </a:spcBef>
              <a:defRPr/>
            </a:pPr>
            <a:r>
              <a:rPr lang="cs-CZ" sz="800">
                <a:solidFill>
                  <a:srgbClr val="003264"/>
                </a:solidFill>
              </a:rPr>
              <a:t> </a:t>
            </a:r>
            <a:r>
              <a:rPr lang="en-GB" sz="800">
                <a:solidFill>
                  <a:srgbClr val="003264"/>
                </a:solidFill>
              </a:rPr>
              <a:t>(EC / DG-TREN / TEN-T)</a:t>
            </a: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1936750" y="6497638"/>
            <a:ext cx="13398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de-DE" sz="800" b="1">
                <a:solidFill>
                  <a:srgbClr val="1E3A6C"/>
                </a:solidFill>
              </a:rPr>
              <a:t>©</a:t>
            </a:r>
            <a:r>
              <a:rPr lang="de-DE" sz="800">
                <a:solidFill>
                  <a:srgbClr val="1E3A6C"/>
                </a:solidFill>
              </a:rPr>
              <a:t> IRIS Europe II  </a:t>
            </a:r>
            <a:r>
              <a:rPr lang="de-DE" sz="800" b="1">
                <a:solidFill>
                  <a:srgbClr val="1E3A6C"/>
                </a:solidFill>
              </a:rPr>
              <a:t>I </a:t>
            </a:r>
            <a:r>
              <a:rPr lang="de-DE" sz="800">
                <a:solidFill>
                  <a:srgbClr val="1E3A6C"/>
                </a:solidFill>
              </a:rPr>
              <a:t> </a:t>
            </a:r>
            <a:fld id="{04FC056D-91FA-48A2-A5B9-3768597CC5C4}" type="slidenum">
              <a:rPr lang="en-GB" sz="800">
                <a:solidFill>
                  <a:srgbClr val="1E3A6C"/>
                </a:solidFill>
              </a:rPr>
              <a:pPr>
                <a:defRPr/>
              </a:pPr>
              <a:t>‹#›</a:t>
            </a:fld>
            <a:endParaRPr lang="en-GB" sz="800">
              <a:solidFill>
                <a:srgbClr val="1E3A6C"/>
              </a:solidFill>
            </a:endParaRPr>
          </a:p>
        </p:txBody>
      </p:sp>
      <p:pic>
        <p:nvPicPr>
          <p:cNvPr id="1031" name="Picture 26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68838" y="6067425"/>
            <a:ext cx="468312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E3A6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E3A6C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E3A6C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E3A6C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E3A6C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1E3A6C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1E3A6C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1E3A6C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1E3A6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1E3A7C"/>
        </a:buClr>
        <a:buChar char="•"/>
        <a:defRPr sz="2400">
          <a:solidFill>
            <a:srgbClr val="1E3A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1E3A7C"/>
        </a:buClr>
        <a:buChar char="•"/>
        <a:defRPr sz="2400">
          <a:solidFill>
            <a:srgbClr val="1E3A6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1E3A7C"/>
        </a:buClr>
        <a:buChar char="•"/>
        <a:defRPr>
          <a:solidFill>
            <a:srgbClr val="1E3A6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737A7C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737A7C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737A7C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737A7C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737A7C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737A7C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EAEB055-32D4-4E9D-A62D-F25E47C9ADA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sladek@kybertec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23DBBD-8DBE-4C21-96F3-ED3B6647E48A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4099" name="Rectangle 37"/>
          <p:cNvSpPr>
            <a:spLocks noChangeArrowheads="1"/>
          </p:cNvSpPr>
          <p:nvPr/>
        </p:nvSpPr>
        <p:spPr bwMode="auto">
          <a:xfrm rot="5400000">
            <a:off x="2533650" y="247650"/>
            <a:ext cx="4076700" cy="9144000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4100" name="Text Box 17"/>
          <p:cNvSpPr txBox="1">
            <a:spLocks noChangeArrowheads="1"/>
          </p:cNvSpPr>
          <p:nvPr/>
        </p:nvSpPr>
        <p:spPr bwMode="auto">
          <a:xfrm>
            <a:off x="2268538" y="3352343"/>
            <a:ext cx="5831854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600" b="1" dirty="0">
                <a:solidFill>
                  <a:schemeClr val="bg1"/>
                </a:solidFill>
              </a:rPr>
              <a:t>IRIS Europe II </a:t>
            </a:r>
            <a:endParaRPr lang="cs-CZ" sz="2600" b="1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GB" sz="2600" b="1" dirty="0" err="1" smtClean="0">
                <a:solidFill>
                  <a:schemeClr val="bg1"/>
                </a:solidFill>
              </a:rPr>
              <a:t>Implementa</a:t>
            </a:r>
            <a:r>
              <a:rPr lang="cs-CZ" sz="2600" b="1" dirty="0" err="1">
                <a:solidFill>
                  <a:schemeClr val="bg1"/>
                </a:solidFill>
              </a:rPr>
              <a:t>ce</a:t>
            </a:r>
            <a:r>
              <a:rPr lang="cs-CZ" sz="2600" b="1" dirty="0">
                <a:solidFill>
                  <a:schemeClr val="bg1"/>
                </a:solidFill>
              </a:rPr>
              <a:t> </a:t>
            </a:r>
            <a:r>
              <a:rPr lang="cs-CZ" sz="2600" b="1" dirty="0" smtClean="0">
                <a:solidFill>
                  <a:schemeClr val="bg1"/>
                </a:solidFill>
              </a:rPr>
              <a:t>říčních informačních </a:t>
            </a:r>
            <a:r>
              <a:rPr lang="cs-CZ" sz="2600" b="1" dirty="0">
                <a:solidFill>
                  <a:schemeClr val="bg1"/>
                </a:solidFill>
              </a:rPr>
              <a:t>služeb </a:t>
            </a:r>
            <a:r>
              <a:rPr lang="cs-CZ" sz="2600" b="1" dirty="0" smtClean="0">
                <a:solidFill>
                  <a:schemeClr val="bg1"/>
                </a:solidFill>
              </a:rPr>
              <a:t>v rámci Evropy </a:t>
            </a:r>
          </a:p>
          <a:p>
            <a:pPr>
              <a:spcBef>
                <a:spcPct val="50000"/>
              </a:spcBef>
            </a:pPr>
            <a:r>
              <a:rPr lang="cs-CZ" sz="2600" b="1" dirty="0" smtClean="0">
                <a:solidFill>
                  <a:schemeClr val="bg1"/>
                </a:solidFill>
              </a:rPr>
              <a:t>výrobní výbor 14. 10. 2010</a:t>
            </a:r>
            <a:endParaRPr lang="en-GB" sz="2600" b="1" dirty="0">
              <a:solidFill>
                <a:schemeClr val="bg1"/>
              </a:solidFill>
            </a:endParaRPr>
          </a:p>
        </p:txBody>
      </p:sp>
      <p:pic>
        <p:nvPicPr>
          <p:cNvPr id="4101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2363" y="5764213"/>
            <a:ext cx="811212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 Box 20"/>
          <p:cNvSpPr txBox="1">
            <a:spLocks noChangeArrowheads="1"/>
          </p:cNvSpPr>
          <p:nvPr/>
        </p:nvSpPr>
        <p:spPr bwMode="auto">
          <a:xfrm>
            <a:off x="2268538" y="6381750"/>
            <a:ext cx="2781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 b="1">
                <a:solidFill>
                  <a:schemeClr val="bg1"/>
                </a:solidFill>
              </a:rPr>
              <a:t>Spolufinancováno Evropskou unií </a:t>
            </a:r>
            <a:r>
              <a:rPr lang="en-GB" sz="1000" b="1">
                <a:solidFill>
                  <a:schemeClr val="bg1"/>
                </a:solidFill>
              </a:rPr>
              <a:t>/ DG-TREN / TEN-T</a:t>
            </a:r>
          </a:p>
        </p:txBody>
      </p:sp>
      <p:sp>
        <p:nvSpPr>
          <p:cNvPr id="4103" name="Text Box 21"/>
          <p:cNvSpPr txBox="1">
            <a:spLocks noChangeArrowheads="1"/>
          </p:cNvSpPr>
          <p:nvPr/>
        </p:nvSpPr>
        <p:spPr bwMode="auto">
          <a:xfrm>
            <a:off x="5940425" y="6345238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 b="1">
                <a:solidFill>
                  <a:schemeClr val="bg1"/>
                </a:solidFill>
              </a:rPr>
              <a:t>P</a:t>
            </a:r>
            <a:r>
              <a:rPr lang="en-GB" sz="1000" b="1">
                <a:solidFill>
                  <a:schemeClr val="bg1"/>
                </a:solidFill>
              </a:rPr>
              <a:t>roje</a:t>
            </a:r>
            <a:r>
              <a:rPr lang="cs-CZ" sz="1000" b="1">
                <a:solidFill>
                  <a:schemeClr val="bg1"/>
                </a:solidFill>
              </a:rPr>
              <a:t>k</a:t>
            </a:r>
            <a:r>
              <a:rPr lang="en-GB" sz="1000" b="1">
                <a:solidFill>
                  <a:schemeClr val="bg1"/>
                </a:solidFill>
              </a:rPr>
              <a:t>t implemen</a:t>
            </a:r>
            <a:r>
              <a:rPr lang="cs-CZ" sz="1000" b="1">
                <a:solidFill>
                  <a:schemeClr val="bg1"/>
                </a:solidFill>
              </a:rPr>
              <a:t>tován prostřednictvím</a:t>
            </a:r>
            <a:r>
              <a:rPr lang="en-GB" sz="1000" b="1">
                <a:solidFill>
                  <a:schemeClr val="bg1"/>
                </a:solidFill>
              </a:rPr>
              <a:t> IRIS Europe Consortium</a:t>
            </a:r>
          </a:p>
        </p:txBody>
      </p:sp>
      <p:pic>
        <p:nvPicPr>
          <p:cNvPr id="4104" name="Picture 33" descr="IRIS Europe II logo (Final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9488" y="5805488"/>
            <a:ext cx="11049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6450" y="5781675"/>
            <a:ext cx="9382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35" descr="drapeau+ma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7" name="Rectangle 36"/>
          <p:cNvSpPr>
            <a:spLocks noChangeArrowheads="1"/>
          </p:cNvSpPr>
          <p:nvPr/>
        </p:nvSpPr>
        <p:spPr bwMode="auto">
          <a:xfrm>
            <a:off x="0" y="2168525"/>
            <a:ext cx="9144000" cy="684213"/>
          </a:xfrm>
          <a:prstGeom prst="rect">
            <a:avLst/>
          </a:prstGeom>
          <a:solidFill>
            <a:srgbClr val="FFDD4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4108" name="Text Box 16"/>
          <p:cNvSpPr txBox="1">
            <a:spLocks noChangeArrowheads="1"/>
          </p:cNvSpPr>
          <p:nvPr/>
        </p:nvSpPr>
        <p:spPr bwMode="auto">
          <a:xfrm>
            <a:off x="2915816" y="2276872"/>
            <a:ext cx="352759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 dirty="0"/>
              <a:t>TEN-T program</a:t>
            </a:r>
            <a:r>
              <a:rPr lang="cs-CZ" sz="1600" b="1" dirty="0"/>
              <a:t> Evropské </a:t>
            </a:r>
            <a:r>
              <a:rPr lang="cs-CZ" sz="1600" b="1" dirty="0" smtClean="0"/>
              <a:t>unie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Definice rozsahu a formy </a:t>
            </a:r>
            <a:br>
              <a:rPr lang="cs-CZ" smtClean="0"/>
            </a:br>
            <a:r>
              <a:rPr lang="cs-CZ" smtClean="0"/>
              <a:t>nutných změn v systému LAVDIS</a:t>
            </a:r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611188" y="2133600"/>
            <a:ext cx="7916862" cy="3671888"/>
          </a:xfrm>
        </p:spPr>
        <p:txBody>
          <a:bodyPr/>
          <a:lstStyle/>
          <a:p>
            <a:pPr lvl="1"/>
            <a:r>
              <a:rPr lang="cs-CZ" dirty="0" smtClean="0"/>
              <a:t>Změny datového modelu</a:t>
            </a:r>
          </a:p>
          <a:p>
            <a:pPr lvl="1"/>
            <a:r>
              <a:rPr lang="cs-CZ" dirty="0" smtClean="0"/>
              <a:t>Změny databázových struktur</a:t>
            </a:r>
          </a:p>
          <a:p>
            <a:pPr lvl="1"/>
            <a:r>
              <a:rPr lang="cs-CZ" dirty="0" smtClean="0"/>
              <a:t>Změny podpůrných struktur – XSD, </a:t>
            </a:r>
            <a:r>
              <a:rPr lang="cs-CZ" dirty="0" err="1" smtClean="0"/>
              <a:t>XML</a:t>
            </a:r>
            <a:r>
              <a:rPr lang="cs-CZ" dirty="0" smtClean="0"/>
              <a:t> </a:t>
            </a:r>
          </a:p>
          <a:p>
            <a:pPr lvl="1"/>
            <a:r>
              <a:rPr lang="cs-CZ" dirty="0" smtClean="0"/>
              <a:t>Změny </a:t>
            </a:r>
            <a:r>
              <a:rPr lang="cs-CZ" dirty="0" err="1" smtClean="0"/>
              <a:t>rozesílacího</a:t>
            </a:r>
            <a:r>
              <a:rPr lang="cs-CZ" dirty="0" smtClean="0"/>
              <a:t> systému</a:t>
            </a:r>
          </a:p>
          <a:p>
            <a:pPr lvl="1"/>
            <a:r>
              <a:rPr lang="cs-CZ" dirty="0" smtClean="0"/>
              <a:t>Změny vizuálního rozhraní</a:t>
            </a:r>
          </a:p>
          <a:p>
            <a:pPr lvl="1"/>
            <a:r>
              <a:rPr lang="cs-CZ" dirty="0" smtClean="0"/>
              <a:t>Změny interního rozhraní do Systémy RIS</a:t>
            </a:r>
          </a:p>
          <a:p>
            <a:pPr lvl="1"/>
            <a:r>
              <a:rPr lang="cs-CZ" dirty="0" smtClean="0"/>
              <a:t>Změny vstupně výstupního rozhraní pro NtS jižních poskytovatelů (</a:t>
            </a:r>
            <a:r>
              <a:rPr lang="cs-CZ" dirty="0" err="1" smtClean="0"/>
              <a:t>ELWIS</a:t>
            </a:r>
            <a:r>
              <a:rPr lang="cs-CZ" dirty="0" smtClean="0"/>
              <a:t>)</a:t>
            </a:r>
          </a:p>
          <a:p>
            <a:pPr>
              <a:buFontTx/>
              <a:buNone/>
            </a:pPr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600075" y="909638"/>
            <a:ext cx="7916863" cy="647700"/>
          </a:xfrm>
        </p:spPr>
        <p:txBody>
          <a:bodyPr/>
          <a:lstStyle/>
          <a:p>
            <a:r>
              <a:rPr lang="cs-CZ" dirty="0" smtClean="0"/>
              <a:t>Definice zkušebního provozu </a:t>
            </a:r>
            <a:br>
              <a:rPr lang="cs-CZ" dirty="0" smtClean="0"/>
            </a:br>
            <a:r>
              <a:rPr lang="cs-CZ" dirty="0" smtClean="0"/>
              <a:t>a akceptačních testů</a:t>
            </a:r>
            <a:br>
              <a:rPr lang="cs-CZ" dirty="0" smtClean="0"/>
            </a:br>
            <a:endParaRPr lang="cs-CZ" dirty="0" smtClean="0"/>
          </a:p>
        </p:txBody>
      </p:sp>
      <p:sp>
        <p:nvSpPr>
          <p:cNvPr id="15363" name="Zástupný symbol pro obsah 2"/>
          <p:cNvSpPr>
            <a:spLocks noGrp="1"/>
          </p:cNvSpPr>
          <p:nvPr>
            <p:ph idx="1"/>
          </p:nvPr>
        </p:nvSpPr>
        <p:spPr>
          <a:xfrm>
            <a:off x="611188" y="1630363"/>
            <a:ext cx="7916862" cy="3959225"/>
          </a:xfrm>
        </p:spPr>
        <p:txBody>
          <a:bodyPr/>
          <a:lstStyle/>
          <a:p>
            <a:r>
              <a:rPr lang="cs-CZ" sz="2200" dirty="0" smtClean="0"/>
              <a:t>Test manuálního vytvoření všech druhů zpráv</a:t>
            </a:r>
          </a:p>
          <a:p>
            <a:r>
              <a:rPr lang="cs-CZ" sz="2200" dirty="0" smtClean="0"/>
              <a:t>Jazykový test pro všechny uvedené jazykové mutace</a:t>
            </a:r>
          </a:p>
          <a:p>
            <a:r>
              <a:rPr lang="cs-CZ" sz="2200" dirty="0" smtClean="0"/>
              <a:t>Test importu zpráv z externího zdroje – německé NtS</a:t>
            </a:r>
          </a:p>
          <a:p>
            <a:r>
              <a:rPr lang="cs-CZ" sz="2200" dirty="0" smtClean="0"/>
              <a:t>Test funkčnosti </a:t>
            </a:r>
            <a:r>
              <a:rPr lang="cs-CZ" sz="2200" dirty="0" err="1" smtClean="0"/>
              <a:t>Webservices</a:t>
            </a:r>
            <a:endParaRPr lang="cs-CZ" sz="2200" dirty="0" smtClean="0"/>
          </a:p>
          <a:p>
            <a:r>
              <a:rPr lang="cs-CZ" sz="2200" dirty="0" smtClean="0"/>
              <a:t>Test automaticky generovaných </a:t>
            </a:r>
            <a:r>
              <a:rPr lang="cs-CZ" sz="2200" dirty="0" err="1" smtClean="0"/>
              <a:t>CZ</a:t>
            </a:r>
            <a:r>
              <a:rPr lang="cs-CZ" sz="2200" dirty="0" smtClean="0"/>
              <a:t> zpráv – vodočty, </a:t>
            </a:r>
            <a:r>
              <a:rPr lang="cs-CZ" sz="2200" dirty="0" err="1" smtClean="0"/>
              <a:t>ČHMÚ</a:t>
            </a:r>
            <a:r>
              <a:rPr lang="cs-CZ" sz="2200" dirty="0" smtClean="0"/>
              <a:t> atp.</a:t>
            </a:r>
          </a:p>
          <a:p>
            <a:r>
              <a:rPr lang="cs-CZ" sz="2200" dirty="0" smtClean="0"/>
              <a:t>Test vizuálního prostředí – korektní zobrazení do mapového podkladu</a:t>
            </a:r>
          </a:p>
          <a:p>
            <a:r>
              <a:rPr lang="cs-CZ" sz="2200" dirty="0" smtClean="0"/>
              <a:t>Testy funkčnosti pro nekorektní situace – zadávání nesmyslných hodnot, špatně zadané emaily atp.</a:t>
            </a:r>
          </a:p>
          <a:p>
            <a:r>
              <a:rPr lang="cs-CZ" sz="2200" dirty="0" smtClean="0"/>
              <a:t>Další testy vyplývající z modelu funkčnosti</a:t>
            </a:r>
          </a:p>
          <a:p>
            <a:endParaRPr lang="cs-CZ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Změny grafického rozhraní</a:t>
            </a:r>
          </a:p>
        </p:txBody>
      </p:sp>
      <p:sp>
        <p:nvSpPr>
          <p:cNvPr id="1638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Požadavky na změny grafického rozhraní vyplývají nicméně především z požadavků a zkušeností střediska RIS, takže především tato část byla ve spolupráci s </a:t>
            </a:r>
            <a:r>
              <a:rPr lang="cs-CZ" dirty="0" err="1" smtClean="0"/>
              <a:t>SPS</a:t>
            </a:r>
            <a:r>
              <a:rPr lang="cs-CZ" dirty="0" smtClean="0"/>
              <a:t> – RIS centrum Děčín doplněna.</a:t>
            </a:r>
          </a:p>
          <a:p>
            <a:pPr>
              <a:buFontTx/>
              <a:buNone/>
            </a:pPr>
            <a:endParaRPr lang="cs-CZ" dirty="0" smtClean="0"/>
          </a:p>
          <a:p>
            <a:pPr>
              <a:buFontTx/>
              <a:buNone/>
            </a:pPr>
            <a:endParaRPr lang="cs-CZ" dirty="0" smtClean="0"/>
          </a:p>
          <a:p>
            <a:r>
              <a:rPr lang="cs-CZ" dirty="0" smtClean="0"/>
              <a:t>Následují snímky s ukázkou uživatelského prostředí.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Testovací infrastruktura</a:t>
            </a:r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2204864"/>
            <a:ext cx="6330950" cy="345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7916863" cy="647700"/>
          </a:xfrm>
        </p:spPr>
        <p:txBody>
          <a:bodyPr/>
          <a:lstStyle/>
          <a:p>
            <a:r>
              <a:rPr lang="cs-CZ" smtClean="0"/>
              <a:t>Uživatelské prostředí</a:t>
            </a:r>
          </a:p>
        </p:txBody>
      </p:sp>
      <p:sp>
        <p:nvSpPr>
          <p:cNvPr id="17411" name="Zástupný symbol pro obsah 2"/>
          <p:cNvSpPr>
            <a:spLocks noGrp="1"/>
          </p:cNvSpPr>
          <p:nvPr>
            <p:ph idx="1"/>
          </p:nvPr>
        </p:nvSpPr>
        <p:spPr>
          <a:xfrm>
            <a:off x="611188" y="1916113"/>
            <a:ext cx="3460750" cy="869950"/>
          </a:xfrm>
        </p:spPr>
        <p:txBody>
          <a:bodyPr/>
          <a:lstStyle/>
          <a:p>
            <a:r>
              <a:rPr lang="cs-CZ" smtClean="0"/>
              <a:t>Zprávy plavidlům</a:t>
            </a:r>
          </a:p>
          <a:p>
            <a:endParaRPr lang="cs-CZ" smtClean="0"/>
          </a:p>
        </p:txBody>
      </p:sp>
      <p:pic>
        <p:nvPicPr>
          <p:cNvPr id="4" name="Obrázek 3" descr="prehled_zpra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72720" y="1214422"/>
            <a:ext cx="3944924" cy="4474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7916863" cy="647700"/>
          </a:xfrm>
        </p:spPr>
        <p:txBody>
          <a:bodyPr/>
          <a:lstStyle/>
          <a:p>
            <a:r>
              <a:rPr lang="cs-CZ" smtClean="0"/>
              <a:t>Uživatelské prostředí</a:t>
            </a:r>
          </a:p>
        </p:txBody>
      </p:sp>
      <p:sp>
        <p:nvSpPr>
          <p:cNvPr id="18435" name="Zástupný symbol pro obsah 2"/>
          <p:cNvSpPr>
            <a:spLocks noGrp="1"/>
          </p:cNvSpPr>
          <p:nvPr>
            <p:ph idx="1"/>
          </p:nvPr>
        </p:nvSpPr>
        <p:spPr>
          <a:xfrm>
            <a:off x="611188" y="1916113"/>
            <a:ext cx="3460750" cy="3959225"/>
          </a:xfrm>
        </p:spPr>
        <p:txBody>
          <a:bodyPr/>
          <a:lstStyle/>
          <a:p>
            <a:r>
              <a:rPr lang="cs-CZ" dirty="0" smtClean="0"/>
              <a:t>Přehled zpráv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	- rozšíření filtračních možností a dále možností pro další druhy zpráv</a:t>
            </a:r>
          </a:p>
          <a:p>
            <a:endParaRPr lang="cs-CZ" dirty="0" smtClean="0"/>
          </a:p>
        </p:txBody>
      </p:sp>
      <p:pic>
        <p:nvPicPr>
          <p:cNvPr id="4" name="Obrázek 3" descr="prehled_zpra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1214422"/>
            <a:ext cx="3974993" cy="4474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7916863" cy="647700"/>
          </a:xfrm>
        </p:spPr>
        <p:txBody>
          <a:bodyPr/>
          <a:lstStyle/>
          <a:p>
            <a:r>
              <a:rPr lang="cs-CZ" smtClean="0"/>
              <a:t>Uživatelské prostředí</a:t>
            </a:r>
          </a:p>
        </p:txBody>
      </p:sp>
      <p:sp>
        <p:nvSpPr>
          <p:cNvPr id="19459" name="Zástupný symbol pro obsah 2"/>
          <p:cNvSpPr>
            <a:spLocks noGrp="1"/>
          </p:cNvSpPr>
          <p:nvPr>
            <p:ph idx="1"/>
          </p:nvPr>
        </p:nvSpPr>
        <p:spPr>
          <a:xfrm>
            <a:off x="611188" y="1700213"/>
            <a:ext cx="3460750" cy="584200"/>
          </a:xfrm>
        </p:spPr>
        <p:txBody>
          <a:bodyPr/>
          <a:lstStyle/>
          <a:p>
            <a:r>
              <a:rPr lang="cs-CZ" smtClean="0"/>
              <a:t>Popis výpisu zpráv</a:t>
            </a:r>
          </a:p>
          <a:p>
            <a:endParaRPr lang="cs-CZ" smtClean="0"/>
          </a:p>
        </p:txBody>
      </p:sp>
      <p:pic>
        <p:nvPicPr>
          <p:cNvPr id="4" name="Obrázek 3" descr="prehled_zpra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61455" y="1214422"/>
            <a:ext cx="3967455" cy="4474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Obrázek 4" descr="popis_vypisu_zprav_xm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714620"/>
            <a:ext cx="1623176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Obrázek 5" descr="popis_vypisu_zprav_struktur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60000">
            <a:off x="2214546" y="2428868"/>
            <a:ext cx="1640831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7" name="Obrázek 6" descr="popis_vypisu_zprav_full_tex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020000">
            <a:off x="1401683" y="3906449"/>
            <a:ext cx="2611496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7916863" cy="647700"/>
          </a:xfrm>
        </p:spPr>
        <p:txBody>
          <a:bodyPr/>
          <a:lstStyle/>
          <a:p>
            <a:r>
              <a:rPr lang="cs-CZ" smtClean="0"/>
              <a:t>Uživatelské prostředí</a:t>
            </a:r>
          </a:p>
        </p:txBody>
      </p:sp>
      <p:sp>
        <p:nvSpPr>
          <p:cNvPr id="20483" name="Zástupný symbol pro obsah 2"/>
          <p:cNvSpPr>
            <a:spLocks noGrp="1"/>
          </p:cNvSpPr>
          <p:nvPr>
            <p:ph idx="1"/>
          </p:nvPr>
        </p:nvSpPr>
        <p:spPr>
          <a:xfrm>
            <a:off x="611188" y="1700213"/>
            <a:ext cx="3460750" cy="584200"/>
          </a:xfrm>
        </p:spPr>
        <p:txBody>
          <a:bodyPr/>
          <a:lstStyle/>
          <a:p>
            <a:r>
              <a:rPr lang="cs-CZ" smtClean="0"/>
              <a:t>Popis výpisu zpráv</a:t>
            </a:r>
          </a:p>
          <a:p>
            <a:endParaRPr lang="cs-CZ" smtClean="0"/>
          </a:p>
        </p:txBody>
      </p:sp>
      <p:pic>
        <p:nvPicPr>
          <p:cNvPr id="4" name="Obrázek 3" descr="prehled_zpra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1000108"/>
            <a:ext cx="3186207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Obrázek 8" descr="seznam_zprav_vodni_sta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140000">
            <a:off x="3713993" y="2420319"/>
            <a:ext cx="3183024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Obrázek 9" descr="seznam_zprav_stav_ledu.jpg"/>
          <p:cNvPicPr>
            <a:picLocks noChangeAspect="1"/>
          </p:cNvPicPr>
          <p:nvPr/>
        </p:nvPicPr>
        <p:blipFill>
          <a:blip r:embed="rId4" cstate="print"/>
          <a:srcRect t="5953"/>
          <a:stretch>
            <a:fillRect/>
          </a:stretch>
        </p:blipFill>
        <p:spPr>
          <a:xfrm>
            <a:off x="1428728" y="2714620"/>
            <a:ext cx="2529068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7916863" cy="647700"/>
          </a:xfrm>
        </p:spPr>
        <p:txBody>
          <a:bodyPr/>
          <a:lstStyle/>
          <a:p>
            <a:r>
              <a:rPr lang="cs-CZ" smtClean="0"/>
              <a:t>Uživatelské prostředí</a:t>
            </a:r>
          </a:p>
        </p:txBody>
      </p:sp>
      <p:pic>
        <p:nvPicPr>
          <p:cNvPr id="4" name="Obrázek 3" descr="prehled_zpra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70964" y="1214422"/>
            <a:ext cx="3948436" cy="4474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Obrázek 4" descr="editace_zprav_dat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900000">
            <a:off x="6849584" y="3703027"/>
            <a:ext cx="1906564" cy="18419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Obrázek 6" descr="editace_zprav_uvod.jpg"/>
          <p:cNvPicPr>
            <a:picLocks noChangeAspect="1"/>
          </p:cNvPicPr>
          <p:nvPr/>
        </p:nvPicPr>
        <p:blipFill>
          <a:blip r:embed="rId4" cstate="print"/>
          <a:srcRect t="-6592" r="-309" b="53600"/>
          <a:stretch>
            <a:fillRect/>
          </a:stretch>
        </p:blipFill>
        <p:spPr>
          <a:xfrm rot="600000">
            <a:off x="1510537" y="4406137"/>
            <a:ext cx="2793377" cy="16733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510" name="Zástupný symbol pro obsah 2"/>
          <p:cNvSpPr>
            <a:spLocks noGrp="1"/>
          </p:cNvSpPr>
          <p:nvPr>
            <p:ph idx="1"/>
          </p:nvPr>
        </p:nvSpPr>
        <p:spPr>
          <a:xfrm>
            <a:off x="611188" y="1700213"/>
            <a:ext cx="3389312" cy="3097212"/>
          </a:xfrm>
        </p:spPr>
        <p:txBody>
          <a:bodyPr/>
          <a:lstStyle/>
          <a:p>
            <a:r>
              <a:rPr lang="cs-CZ" dirty="0" smtClean="0"/>
              <a:t>Popis vytváření a editace zpráv </a:t>
            </a:r>
          </a:p>
          <a:p>
            <a:endParaRPr lang="cs-CZ" dirty="0" smtClean="0"/>
          </a:p>
          <a:p>
            <a:r>
              <a:rPr lang="cs-CZ" dirty="0" smtClean="0"/>
              <a:t>Přidána kontrola správnosti vkládaných údajů</a:t>
            </a:r>
          </a:p>
          <a:p>
            <a:endParaRPr lang="cs-CZ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Nadpis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7916863" cy="647700"/>
          </a:xfrm>
        </p:spPr>
        <p:txBody>
          <a:bodyPr/>
          <a:lstStyle/>
          <a:p>
            <a:r>
              <a:rPr lang="cs-CZ" smtClean="0"/>
              <a:t>Uživatelské prostředí</a:t>
            </a:r>
          </a:p>
        </p:txBody>
      </p:sp>
      <p:pic>
        <p:nvPicPr>
          <p:cNvPr id="4" name="Obrázek 3" descr="prehled_zpra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84004" y="1217464"/>
            <a:ext cx="3948436" cy="4468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2531" name="Zástupný symbol pro obsah 2"/>
          <p:cNvSpPr>
            <a:spLocks noGrp="1"/>
          </p:cNvSpPr>
          <p:nvPr>
            <p:ph idx="1"/>
          </p:nvPr>
        </p:nvSpPr>
        <p:spPr>
          <a:xfrm>
            <a:off x="611188" y="1916113"/>
            <a:ext cx="3816350" cy="3960812"/>
          </a:xfrm>
        </p:spPr>
        <p:txBody>
          <a:bodyPr/>
          <a:lstStyle/>
          <a:p>
            <a:r>
              <a:rPr lang="cs-CZ" dirty="0" smtClean="0"/>
              <a:t>Přihlášení k odběru</a:t>
            </a:r>
          </a:p>
          <a:p>
            <a:pPr lvl="1"/>
            <a:r>
              <a:rPr lang="cs-CZ" dirty="0" smtClean="0"/>
              <a:t>Rozšířeno dle normy o zprávy pouze z konkrétních úseků</a:t>
            </a:r>
          </a:p>
          <a:p>
            <a:pPr lvl="1"/>
            <a:r>
              <a:rPr lang="cs-CZ" dirty="0" smtClean="0"/>
              <a:t>K diskuzi ještě počet úseků – sjednocení s např. Německem</a:t>
            </a:r>
          </a:p>
          <a:p>
            <a:endParaRPr lang="cs-CZ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928813" y="4643438"/>
            <a:ext cx="6400800" cy="863600"/>
          </a:xfrm>
          <a:noFill/>
        </p:spPr>
        <p:txBody>
          <a:bodyPr/>
          <a:lstStyle/>
          <a:p>
            <a:pPr marL="0" indent="0" algn="r" eaLnBrk="1" hangingPunct="1">
              <a:buFontTx/>
              <a:buNone/>
            </a:pPr>
            <a:r>
              <a:rPr lang="cs-CZ" sz="1800" smtClean="0">
                <a:solidFill>
                  <a:srgbClr val="053061"/>
                </a:solidFill>
              </a:rPr>
              <a:t>Ing. Oto Sládek, Ph.D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395288" y="2781300"/>
            <a:ext cx="7772400" cy="2027238"/>
          </a:xfrm>
          <a:noFill/>
        </p:spPr>
        <p:txBody>
          <a:bodyPr/>
          <a:lstStyle/>
          <a:p>
            <a:pPr eaLnBrk="1" hangingPunct="1"/>
            <a:r>
              <a:rPr lang="en-GB" sz="4000" dirty="0" smtClean="0">
                <a:solidFill>
                  <a:srgbClr val="323B66"/>
                </a:solidFill>
              </a:rPr>
              <a:t>IRIS Europe II</a:t>
            </a:r>
            <a:r>
              <a:rPr lang="cs-CZ" sz="4000" dirty="0" smtClean="0">
                <a:solidFill>
                  <a:srgbClr val="323B66"/>
                </a:solidFill>
              </a:rPr>
              <a:t/>
            </a:r>
            <a:br>
              <a:rPr lang="cs-CZ" sz="4000" dirty="0" smtClean="0">
                <a:solidFill>
                  <a:srgbClr val="323B66"/>
                </a:solidFill>
              </a:rPr>
            </a:br>
            <a:r>
              <a:rPr lang="en-GB" sz="2000" dirty="0" smtClean="0">
                <a:solidFill>
                  <a:srgbClr val="323B66"/>
                </a:solidFill>
                <a:sym typeface="Wingdings" pitchFamily="2" charset="2"/>
              </a:rPr>
              <a:t></a:t>
            </a:r>
            <a:r>
              <a:rPr lang="cs-CZ" sz="2000" dirty="0" smtClean="0">
                <a:solidFill>
                  <a:srgbClr val="323B66"/>
                </a:solidFill>
                <a:sym typeface="Wingdings" pitchFamily="2" charset="2"/>
              </a:rPr>
              <a:t>Rozšíření zpráv vůdcům plavidel</a:t>
            </a:r>
            <a:endParaRPr lang="en-GB" sz="2000" dirty="0" smtClean="0">
              <a:solidFill>
                <a:srgbClr val="323B66"/>
              </a:solidFill>
            </a:endParaRPr>
          </a:p>
        </p:txBody>
      </p:sp>
      <p:pic>
        <p:nvPicPr>
          <p:cNvPr id="5124" name="Picture 16" descr="IRIS Europe II logo (Final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04813"/>
            <a:ext cx="3625850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18" descr="IRIS Europe II banner (Final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4200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 descr="C:\doc\Iveta\logo_kybertec_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836712"/>
            <a:ext cx="4002355" cy="360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dpis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7916863" cy="647700"/>
          </a:xfrm>
        </p:spPr>
        <p:txBody>
          <a:bodyPr/>
          <a:lstStyle/>
          <a:p>
            <a:r>
              <a:rPr lang="cs-CZ" smtClean="0"/>
              <a:t>Uživatelské prostředí</a:t>
            </a:r>
          </a:p>
        </p:txBody>
      </p:sp>
      <p:sp>
        <p:nvSpPr>
          <p:cNvPr id="23555" name="Zástupný symbol pro obsah 2"/>
          <p:cNvSpPr>
            <a:spLocks noGrp="1"/>
          </p:cNvSpPr>
          <p:nvPr>
            <p:ph idx="1"/>
          </p:nvPr>
        </p:nvSpPr>
        <p:spPr>
          <a:xfrm>
            <a:off x="611188" y="1916113"/>
            <a:ext cx="3960812" cy="3241675"/>
          </a:xfrm>
        </p:spPr>
        <p:txBody>
          <a:bodyPr/>
          <a:lstStyle/>
          <a:p>
            <a:r>
              <a:rPr lang="cs-CZ" dirty="0" smtClean="0"/>
              <a:t>Nastavení odběru</a:t>
            </a:r>
          </a:p>
          <a:p>
            <a:pPr lvl="1"/>
            <a:r>
              <a:rPr lang="cs-CZ" dirty="0" smtClean="0"/>
              <a:t>Přehledové informace rozšířeny o úseky </a:t>
            </a:r>
            <a:r>
              <a:rPr lang="cs-CZ" dirty="0" err="1" smtClean="0"/>
              <a:t>etc</a:t>
            </a:r>
            <a:r>
              <a:rPr lang="cs-CZ" dirty="0" smtClean="0"/>
              <a:t>.</a:t>
            </a:r>
          </a:p>
        </p:txBody>
      </p:sp>
      <p:pic>
        <p:nvPicPr>
          <p:cNvPr id="4" name="Obrázek 3" descr="prehled_zprav.jpg"/>
          <p:cNvPicPr>
            <a:picLocks noChangeAspect="1"/>
          </p:cNvPicPr>
          <p:nvPr/>
        </p:nvPicPr>
        <p:blipFill>
          <a:blip r:embed="rId2" cstate="print"/>
          <a:srcRect t="4728"/>
          <a:stretch>
            <a:fillRect/>
          </a:stretch>
        </p:blipFill>
        <p:spPr>
          <a:xfrm>
            <a:off x="4788024" y="1196752"/>
            <a:ext cx="3875150" cy="4467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dpis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7916863" cy="647700"/>
          </a:xfrm>
        </p:spPr>
        <p:txBody>
          <a:bodyPr/>
          <a:lstStyle/>
          <a:p>
            <a:r>
              <a:rPr lang="cs-CZ" smtClean="0"/>
              <a:t>Uživatelské prostředí</a:t>
            </a:r>
          </a:p>
        </p:txBody>
      </p:sp>
      <p:sp>
        <p:nvSpPr>
          <p:cNvPr id="24579" name="Zástupný symbol pro obsah 2"/>
          <p:cNvSpPr>
            <a:spLocks noGrp="1"/>
          </p:cNvSpPr>
          <p:nvPr>
            <p:ph idx="1"/>
          </p:nvPr>
        </p:nvSpPr>
        <p:spPr>
          <a:xfrm>
            <a:off x="611188" y="1916113"/>
            <a:ext cx="3389312" cy="3241675"/>
          </a:xfrm>
        </p:spPr>
        <p:txBody>
          <a:bodyPr/>
          <a:lstStyle/>
          <a:p>
            <a:r>
              <a:rPr lang="cs-CZ" smtClean="0"/>
              <a:t>Přídána pro administrátora možnost náhledu do logu odeslaných zpráv</a:t>
            </a:r>
          </a:p>
        </p:txBody>
      </p:sp>
      <p:pic>
        <p:nvPicPr>
          <p:cNvPr id="4" name="Obrázek 3" descr="prehled_zprav.jpg"/>
          <p:cNvPicPr>
            <a:picLocks noChangeAspect="1"/>
          </p:cNvPicPr>
          <p:nvPr/>
        </p:nvPicPr>
        <p:blipFill>
          <a:blip r:embed="rId2" cstate="print"/>
          <a:srcRect t="4728"/>
          <a:stretch>
            <a:fillRect/>
          </a:stretch>
        </p:blipFill>
        <p:spPr>
          <a:xfrm>
            <a:off x="4429124" y="1142984"/>
            <a:ext cx="3875150" cy="4467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Nadpis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7916863" cy="647700"/>
          </a:xfrm>
        </p:spPr>
        <p:txBody>
          <a:bodyPr/>
          <a:lstStyle/>
          <a:p>
            <a:r>
              <a:rPr lang="cs-CZ" smtClean="0"/>
              <a:t>Stav implementace nové verze</a:t>
            </a:r>
          </a:p>
        </p:txBody>
      </p:sp>
      <p:sp>
        <p:nvSpPr>
          <p:cNvPr id="25603" name="Zástupný symbol pro obsah 2"/>
          <p:cNvSpPr>
            <a:spLocks noGrp="1"/>
          </p:cNvSpPr>
          <p:nvPr>
            <p:ph idx="1"/>
          </p:nvPr>
        </p:nvSpPr>
        <p:spPr>
          <a:xfrm>
            <a:off x="611188" y="1916113"/>
            <a:ext cx="8065268" cy="3889375"/>
          </a:xfrm>
        </p:spPr>
        <p:txBody>
          <a:bodyPr/>
          <a:lstStyle/>
          <a:p>
            <a:pPr lvl="1"/>
            <a:r>
              <a:rPr lang="cs-CZ" dirty="0" smtClean="0"/>
              <a:t>Změny datového modelu – </a:t>
            </a:r>
            <a:r>
              <a:rPr lang="cs-CZ" b="1" dirty="0" smtClean="0"/>
              <a:t>80 </a:t>
            </a:r>
            <a:r>
              <a:rPr lang="en-US" b="1" dirty="0" smtClean="0"/>
              <a:t>%</a:t>
            </a:r>
            <a:endParaRPr lang="cs-CZ" b="1" dirty="0" smtClean="0"/>
          </a:p>
          <a:p>
            <a:pPr lvl="1"/>
            <a:r>
              <a:rPr lang="cs-CZ" dirty="0" smtClean="0"/>
              <a:t>Změny databázových struktur</a:t>
            </a:r>
            <a:r>
              <a:rPr lang="en-US" dirty="0" smtClean="0"/>
              <a:t> – </a:t>
            </a:r>
            <a:r>
              <a:rPr lang="en-US" b="1" dirty="0" smtClean="0"/>
              <a:t>80%</a:t>
            </a:r>
            <a:endParaRPr lang="cs-CZ" b="1" dirty="0" smtClean="0"/>
          </a:p>
          <a:p>
            <a:pPr lvl="1"/>
            <a:r>
              <a:rPr lang="cs-CZ" dirty="0" smtClean="0"/>
              <a:t>Změny podpůrných struktur – XSD, XML</a:t>
            </a:r>
            <a:r>
              <a:rPr lang="en-US" dirty="0" smtClean="0"/>
              <a:t> – </a:t>
            </a:r>
            <a:r>
              <a:rPr lang="en-US" b="1" dirty="0" smtClean="0"/>
              <a:t>75%</a:t>
            </a:r>
            <a:r>
              <a:rPr lang="cs-CZ" dirty="0" smtClean="0"/>
              <a:t> </a:t>
            </a:r>
          </a:p>
          <a:p>
            <a:pPr lvl="1"/>
            <a:r>
              <a:rPr lang="cs-CZ" dirty="0" smtClean="0"/>
              <a:t>Změny </a:t>
            </a:r>
            <a:r>
              <a:rPr lang="cs-CZ" dirty="0" err="1" smtClean="0"/>
              <a:t>rozesílacího</a:t>
            </a:r>
            <a:r>
              <a:rPr lang="cs-CZ" dirty="0" smtClean="0"/>
              <a:t> systému</a:t>
            </a:r>
            <a:r>
              <a:rPr lang="en-US" dirty="0" smtClean="0"/>
              <a:t> -  </a:t>
            </a:r>
            <a:r>
              <a:rPr lang="en-US" b="1" dirty="0" smtClean="0"/>
              <a:t>40%</a:t>
            </a:r>
            <a:endParaRPr lang="cs-CZ" b="1" dirty="0" smtClean="0"/>
          </a:p>
          <a:p>
            <a:pPr lvl="1"/>
            <a:r>
              <a:rPr lang="cs-CZ" dirty="0" smtClean="0"/>
              <a:t>Změny vizuálního rozhraní</a:t>
            </a:r>
            <a:r>
              <a:rPr lang="en-US" dirty="0" smtClean="0"/>
              <a:t> – </a:t>
            </a:r>
            <a:r>
              <a:rPr lang="en-US" b="1" dirty="0" smtClean="0"/>
              <a:t>20 %</a:t>
            </a:r>
            <a:endParaRPr lang="cs-CZ" b="1" dirty="0" smtClean="0"/>
          </a:p>
          <a:p>
            <a:pPr lvl="1"/>
            <a:r>
              <a:rPr lang="cs-CZ" dirty="0" smtClean="0"/>
              <a:t>Změny interního rozhraní do Systém</a:t>
            </a:r>
            <a:r>
              <a:rPr lang="en-US" dirty="0" smtClean="0"/>
              <a:t>u</a:t>
            </a:r>
            <a:r>
              <a:rPr lang="cs-CZ" dirty="0" smtClean="0"/>
              <a:t> RIS</a:t>
            </a:r>
            <a:r>
              <a:rPr lang="en-US" dirty="0" smtClean="0"/>
              <a:t> – </a:t>
            </a:r>
            <a:r>
              <a:rPr lang="en-US" b="1" dirty="0" smtClean="0"/>
              <a:t>100 %</a:t>
            </a:r>
            <a:endParaRPr lang="cs-CZ" b="1" dirty="0" smtClean="0"/>
          </a:p>
          <a:p>
            <a:pPr lvl="1"/>
            <a:r>
              <a:rPr lang="cs-CZ" dirty="0" smtClean="0"/>
              <a:t>Změny vstupně výstupního rozhraní pro </a:t>
            </a:r>
            <a:r>
              <a:rPr lang="cs-CZ" dirty="0" err="1" smtClean="0"/>
              <a:t>NtS</a:t>
            </a:r>
            <a:r>
              <a:rPr lang="cs-CZ" dirty="0" smtClean="0"/>
              <a:t> jižních poskytovatelů (ELWIS)</a:t>
            </a:r>
            <a:r>
              <a:rPr lang="en-US" dirty="0" smtClean="0"/>
              <a:t> – </a:t>
            </a:r>
            <a:r>
              <a:rPr lang="en-US" b="1" dirty="0" smtClean="0"/>
              <a:t>10 %</a:t>
            </a:r>
            <a:endParaRPr lang="cs-CZ" b="1" dirty="0" smtClean="0"/>
          </a:p>
          <a:p>
            <a:endParaRPr lang="cs-CZ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Nadpis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916863" cy="647700"/>
          </a:xfrm>
        </p:spPr>
        <p:txBody>
          <a:bodyPr/>
          <a:lstStyle/>
          <a:p>
            <a:r>
              <a:rPr lang="en-US" dirty="0" err="1" smtClean="0"/>
              <a:t>Zprovoz</a:t>
            </a:r>
            <a:r>
              <a:rPr lang="cs-CZ" dirty="0" err="1" smtClean="0"/>
              <a:t>ňování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err="1" smtClean="0"/>
              <a:t>NtS</a:t>
            </a:r>
            <a:r>
              <a:rPr lang="cs-CZ" dirty="0" smtClean="0"/>
              <a:t> II</a:t>
            </a:r>
          </a:p>
        </p:txBody>
      </p:sp>
      <p:pic>
        <p:nvPicPr>
          <p:cNvPr id="26627" name="Obrázek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4932" r="-10826" b="-5443"/>
          <a:stretch>
            <a:fillRect/>
          </a:stretch>
        </p:blipFill>
        <p:spPr bwMode="auto">
          <a:xfrm>
            <a:off x="4644280" y="476672"/>
            <a:ext cx="3240088" cy="530542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dpis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7916863" cy="647700"/>
          </a:xfrm>
        </p:spPr>
        <p:txBody>
          <a:bodyPr/>
          <a:lstStyle/>
          <a:p>
            <a:r>
              <a:rPr lang="en-US" smtClean="0"/>
              <a:t>Zprovoz</a:t>
            </a:r>
            <a:r>
              <a:rPr lang="cs-CZ" smtClean="0"/>
              <a:t>ňování NtS II – aktuální stav</a:t>
            </a:r>
          </a:p>
        </p:txBody>
      </p:sp>
      <p:sp>
        <p:nvSpPr>
          <p:cNvPr id="27651" name="Obdélník 4"/>
          <p:cNvSpPr>
            <a:spLocks noChangeArrowheads="1"/>
          </p:cNvSpPr>
          <p:nvPr/>
        </p:nvSpPr>
        <p:spPr bwMode="auto">
          <a:xfrm>
            <a:off x="684213" y="1732632"/>
            <a:ext cx="7704137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cs-CZ" dirty="0">
                <a:solidFill>
                  <a:srgbClr val="1E3A6C"/>
                </a:solidFill>
              </a:rPr>
              <a:t> Je zprovozněn separátní virtuální server pro testování </a:t>
            </a:r>
            <a:r>
              <a:rPr lang="cs-CZ" dirty="0" err="1">
                <a:solidFill>
                  <a:srgbClr val="1E3A6C"/>
                </a:solidFill>
              </a:rPr>
              <a:t>NtS</a:t>
            </a:r>
            <a:r>
              <a:rPr lang="cs-CZ" dirty="0">
                <a:solidFill>
                  <a:srgbClr val="1E3A6C"/>
                </a:solidFill>
              </a:rPr>
              <a:t> </a:t>
            </a:r>
            <a:r>
              <a:rPr lang="cs-CZ" dirty="0" smtClean="0">
                <a:solidFill>
                  <a:srgbClr val="1E3A6C"/>
                </a:solidFill>
              </a:rPr>
              <a:t>II</a:t>
            </a:r>
            <a:endParaRPr lang="cs-CZ" dirty="0">
              <a:solidFill>
                <a:srgbClr val="1E3A6C"/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cs-CZ" dirty="0">
              <a:solidFill>
                <a:srgbClr val="1E3A6C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cs-CZ" dirty="0">
                <a:solidFill>
                  <a:srgbClr val="1E3A6C"/>
                </a:solidFill>
              </a:rPr>
              <a:t> Server je oddělen od ostatní infrastruktury </a:t>
            </a:r>
            <a:r>
              <a:rPr lang="cs-CZ" dirty="0" err="1">
                <a:solidFill>
                  <a:srgbClr val="1E3A6C"/>
                </a:solidFill>
              </a:rPr>
              <a:t>Lavdis</a:t>
            </a:r>
            <a:endParaRPr lang="cs-CZ" dirty="0">
              <a:solidFill>
                <a:srgbClr val="1E3A6C"/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cs-CZ" dirty="0">
              <a:solidFill>
                <a:srgbClr val="1E3A6C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cs-CZ" dirty="0">
                <a:solidFill>
                  <a:srgbClr val="1E3A6C"/>
                </a:solidFill>
              </a:rPr>
              <a:t> Bude rozeslán přístup na tento server </a:t>
            </a:r>
            <a:r>
              <a:rPr lang="en-US" dirty="0">
                <a:solidFill>
                  <a:srgbClr val="1E3A6C"/>
                </a:solidFill>
              </a:rPr>
              <a:t>(</a:t>
            </a:r>
            <a:r>
              <a:rPr lang="en-US" dirty="0" err="1">
                <a:solidFill>
                  <a:srgbClr val="1E3A6C"/>
                </a:solidFill>
              </a:rPr>
              <a:t>sou</a:t>
            </a:r>
            <a:r>
              <a:rPr lang="cs-CZ" dirty="0">
                <a:solidFill>
                  <a:srgbClr val="1E3A6C"/>
                </a:solidFill>
              </a:rPr>
              <a:t>část zápisu výrobního výboru</a:t>
            </a:r>
            <a:r>
              <a:rPr lang="en-US" dirty="0">
                <a:solidFill>
                  <a:srgbClr val="1E3A6C"/>
                </a:solidFill>
              </a:rPr>
              <a:t> </a:t>
            </a:r>
            <a:r>
              <a:rPr lang="cs-CZ" dirty="0">
                <a:solidFill>
                  <a:srgbClr val="1E3A6C"/>
                </a:solidFill>
              </a:rPr>
              <a:t>+ </a:t>
            </a:r>
            <a:r>
              <a:rPr lang="cs-CZ" dirty="0" err="1">
                <a:solidFill>
                  <a:srgbClr val="1E3A6C"/>
                </a:solidFill>
              </a:rPr>
              <a:t>HelpDesk</a:t>
            </a:r>
            <a:r>
              <a:rPr lang="en-US" dirty="0">
                <a:solidFill>
                  <a:srgbClr val="1E3A6C"/>
                </a:solidFill>
              </a:rPr>
              <a:t>)</a:t>
            </a:r>
            <a:endParaRPr lang="cs-CZ" dirty="0">
              <a:solidFill>
                <a:srgbClr val="1E3A6C"/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cs-CZ" dirty="0">
              <a:solidFill>
                <a:srgbClr val="1E3A6C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cs-CZ" dirty="0">
                <a:solidFill>
                  <a:srgbClr val="1E3A6C"/>
                </a:solidFill>
              </a:rPr>
              <a:t> Na </a:t>
            </a:r>
            <a:r>
              <a:rPr lang="cs-CZ" dirty="0" err="1">
                <a:solidFill>
                  <a:srgbClr val="1E3A6C"/>
                </a:solidFill>
              </a:rPr>
              <a:t>Helpdesku</a:t>
            </a:r>
            <a:r>
              <a:rPr lang="cs-CZ" dirty="0">
                <a:solidFill>
                  <a:srgbClr val="1E3A6C"/>
                </a:solidFill>
              </a:rPr>
              <a:t> – sekce C4</a:t>
            </a:r>
          </a:p>
          <a:p>
            <a:pPr lvl="1">
              <a:buFontTx/>
              <a:buChar char="-"/>
            </a:pPr>
            <a:endParaRPr lang="cs-CZ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Nadpis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7916863" cy="647700"/>
          </a:xfrm>
        </p:spPr>
        <p:txBody>
          <a:bodyPr/>
          <a:lstStyle/>
          <a:p>
            <a:r>
              <a:rPr lang="en-US" smtClean="0"/>
              <a:t>Zprovoz</a:t>
            </a:r>
            <a:r>
              <a:rPr lang="cs-CZ" smtClean="0"/>
              <a:t>ňování NtS II – aktuální stav</a:t>
            </a:r>
          </a:p>
        </p:txBody>
      </p:sp>
      <p:sp>
        <p:nvSpPr>
          <p:cNvPr id="28675" name="Obdélník 4"/>
          <p:cNvSpPr>
            <a:spLocks noChangeArrowheads="1"/>
          </p:cNvSpPr>
          <p:nvPr/>
        </p:nvSpPr>
        <p:spPr bwMode="auto">
          <a:xfrm>
            <a:off x="395536" y="1731580"/>
            <a:ext cx="820891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cs-CZ" dirty="0">
                <a:solidFill>
                  <a:srgbClr val="1E3A6C"/>
                </a:solidFill>
              </a:rPr>
              <a:t> Bude postupně zveřejněna celá vizuální část projektu</a:t>
            </a:r>
          </a:p>
          <a:p>
            <a:pPr lvl="1">
              <a:buFont typeface="Arial" pitchFamily="34" charset="0"/>
              <a:buChar char="•"/>
            </a:pPr>
            <a:endParaRPr lang="cs-CZ" dirty="0">
              <a:solidFill>
                <a:srgbClr val="1E3A6C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cs-CZ" dirty="0">
                <a:solidFill>
                  <a:srgbClr val="1E3A6C"/>
                </a:solidFill>
              </a:rPr>
              <a:t> Vizuální část bude schválena</a:t>
            </a:r>
          </a:p>
          <a:p>
            <a:pPr lvl="1">
              <a:buFont typeface="Arial" pitchFamily="34" charset="0"/>
              <a:buChar char="•"/>
            </a:pPr>
            <a:endParaRPr lang="cs-CZ" dirty="0">
              <a:solidFill>
                <a:srgbClr val="1E3A6C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cs-CZ" dirty="0">
                <a:solidFill>
                  <a:srgbClr val="1E3A6C"/>
                </a:solidFill>
              </a:rPr>
              <a:t> Testování </a:t>
            </a:r>
            <a:r>
              <a:rPr lang="cs-CZ" dirty="0" err="1">
                <a:solidFill>
                  <a:srgbClr val="1E3A6C"/>
                </a:solidFill>
              </a:rPr>
              <a:t>rozesílací</a:t>
            </a:r>
            <a:r>
              <a:rPr lang="cs-CZ" dirty="0">
                <a:solidFill>
                  <a:srgbClr val="1E3A6C"/>
                </a:solidFill>
              </a:rPr>
              <a:t> a editační části</a:t>
            </a:r>
          </a:p>
          <a:p>
            <a:pPr lvl="1">
              <a:buFont typeface="Arial" pitchFamily="34" charset="0"/>
              <a:buChar char="•"/>
            </a:pPr>
            <a:endParaRPr lang="cs-CZ" dirty="0">
              <a:solidFill>
                <a:srgbClr val="1E3A6C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cs-CZ" dirty="0">
                <a:solidFill>
                  <a:srgbClr val="1E3A6C"/>
                </a:solidFill>
              </a:rPr>
              <a:t> Přechod na ostrý server</a:t>
            </a:r>
          </a:p>
          <a:p>
            <a:pPr lvl="1">
              <a:buFont typeface="Arial" pitchFamily="34" charset="0"/>
              <a:buChar char="•"/>
            </a:pPr>
            <a:endParaRPr lang="cs-CZ" dirty="0">
              <a:solidFill>
                <a:srgbClr val="1E3A6C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cs-CZ" dirty="0">
                <a:solidFill>
                  <a:srgbClr val="1E3A6C"/>
                </a:solidFill>
              </a:rPr>
              <a:t> Report aktuálního stavu pro investora k 28.10</a:t>
            </a:r>
            <a:r>
              <a:rPr lang="en-US" dirty="0">
                <a:solidFill>
                  <a:srgbClr val="1E3A6C"/>
                </a:solidFill>
              </a:rPr>
              <a:t>.</a:t>
            </a:r>
            <a:r>
              <a:rPr lang="cs-CZ" dirty="0">
                <a:solidFill>
                  <a:srgbClr val="1E3A6C"/>
                </a:solidFill>
              </a:rPr>
              <a:t> </a:t>
            </a:r>
            <a:r>
              <a:rPr lang="cs-CZ" dirty="0" smtClean="0">
                <a:solidFill>
                  <a:srgbClr val="1E3A6C"/>
                </a:solidFill>
              </a:rPr>
              <a:t>?</a:t>
            </a:r>
            <a:endParaRPr lang="cs-CZ" dirty="0"/>
          </a:p>
          <a:p>
            <a:pPr lvl="1">
              <a:buFontTx/>
              <a:buChar char="-"/>
            </a:pPr>
            <a:endParaRPr lang="cs-CZ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dpis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7916863" cy="647700"/>
          </a:xfrm>
        </p:spPr>
        <p:txBody>
          <a:bodyPr/>
          <a:lstStyle/>
          <a:p>
            <a:r>
              <a:rPr lang="en-US" smtClean="0"/>
              <a:t>Zprovoz</a:t>
            </a:r>
            <a:r>
              <a:rPr lang="cs-CZ" smtClean="0"/>
              <a:t>ňování NtS II – </a:t>
            </a:r>
            <a:r>
              <a:rPr lang="en-US" smtClean="0"/>
              <a:t>k </a:t>
            </a:r>
            <a:r>
              <a:rPr lang="cs-CZ" smtClean="0"/>
              <a:t>řešení</a:t>
            </a:r>
          </a:p>
        </p:txBody>
      </p:sp>
      <p:sp>
        <p:nvSpPr>
          <p:cNvPr id="29699" name="Obdélník 4"/>
          <p:cNvSpPr>
            <a:spLocks noChangeArrowheads="1"/>
          </p:cNvSpPr>
          <p:nvPr/>
        </p:nvSpPr>
        <p:spPr bwMode="auto">
          <a:xfrm>
            <a:off x="683569" y="1876648"/>
            <a:ext cx="7200800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cs-CZ" dirty="0">
                <a:solidFill>
                  <a:srgbClr val="1E3A6C"/>
                </a:solidFill>
              </a:rPr>
              <a:t> Zdroje dat pro </a:t>
            </a:r>
            <a:r>
              <a:rPr lang="cs-CZ" dirty="0" smtClean="0">
                <a:solidFill>
                  <a:srgbClr val="1E3A6C"/>
                </a:solidFill>
              </a:rPr>
              <a:t>WERM</a:t>
            </a:r>
            <a:endParaRPr lang="cs-CZ" dirty="0">
              <a:solidFill>
                <a:srgbClr val="1E3A6C"/>
              </a:solidFill>
            </a:endParaRPr>
          </a:p>
          <a:p>
            <a:pPr lvl="1"/>
            <a:endParaRPr lang="cs-CZ" dirty="0">
              <a:solidFill>
                <a:srgbClr val="1E3A6C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cs-CZ" dirty="0">
                <a:solidFill>
                  <a:srgbClr val="1E3A6C"/>
                </a:solidFill>
              </a:rPr>
              <a:t> Testovací zprávy pro </a:t>
            </a:r>
            <a:r>
              <a:rPr lang="cs-CZ" dirty="0" smtClean="0">
                <a:solidFill>
                  <a:srgbClr val="1E3A6C"/>
                </a:solidFill>
              </a:rPr>
              <a:t>WERM </a:t>
            </a:r>
            <a:r>
              <a:rPr lang="cs-CZ" dirty="0">
                <a:solidFill>
                  <a:srgbClr val="1E3A6C"/>
                </a:solidFill>
              </a:rPr>
              <a:t>– nutno </a:t>
            </a:r>
            <a:r>
              <a:rPr lang="cs-CZ" dirty="0" smtClean="0">
                <a:solidFill>
                  <a:srgbClr val="1E3A6C"/>
                </a:solidFill>
              </a:rPr>
              <a:t>pro kompatibilitu </a:t>
            </a:r>
            <a:r>
              <a:rPr lang="cs-CZ" dirty="0">
                <a:solidFill>
                  <a:srgbClr val="1E3A6C"/>
                </a:solidFill>
              </a:rPr>
              <a:t>s NtS v DE i jinde</a:t>
            </a:r>
          </a:p>
          <a:p>
            <a:pPr lvl="1">
              <a:buFont typeface="Arial" pitchFamily="34" charset="0"/>
              <a:buChar char="•"/>
            </a:pPr>
            <a:endParaRPr lang="cs-CZ" dirty="0">
              <a:solidFill>
                <a:srgbClr val="1E3A6C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cs-CZ" dirty="0">
                <a:solidFill>
                  <a:srgbClr val="1E3A6C"/>
                </a:solidFill>
              </a:rPr>
              <a:t> Jazykové podklady</a:t>
            </a:r>
          </a:p>
          <a:p>
            <a:pPr lvl="1">
              <a:buFont typeface="Arial" pitchFamily="34" charset="0"/>
              <a:buChar char="•"/>
            </a:pPr>
            <a:endParaRPr lang="cs-CZ" dirty="0">
              <a:solidFill>
                <a:srgbClr val="1E3A6C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cs-CZ" dirty="0">
                <a:solidFill>
                  <a:srgbClr val="1E3A6C"/>
                </a:solidFill>
              </a:rPr>
              <a:t> Stav německých </a:t>
            </a:r>
            <a:r>
              <a:rPr lang="cs-CZ" dirty="0" smtClean="0">
                <a:solidFill>
                  <a:srgbClr val="1E3A6C"/>
                </a:solidFill>
              </a:rPr>
              <a:t>NtS</a:t>
            </a:r>
            <a:endParaRPr lang="cs-CZ" dirty="0">
              <a:solidFill>
                <a:srgbClr val="1E3A6C"/>
              </a:solidFill>
            </a:endParaRPr>
          </a:p>
          <a:p>
            <a:pPr lvl="1">
              <a:buFontTx/>
              <a:buChar char="-"/>
            </a:pPr>
            <a:endParaRPr lang="cs-CZ" dirty="0"/>
          </a:p>
          <a:p>
            <a:pPr lvl="1">
              <a:buFontTx/>
              <a:buChar char="-"/>
            </a:pPr>
            <a:endParaRPr lang="cs-CZ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31"/>
          <p:cNvSpPr>
            <a:spLocks noGrp="1" noChangeArrowheads="1"/>
          </p:cNvSpPr>
          <p:nvPr>
            <p:ph type="title"/>
          </p:nvPr>
        </p:nvSpPr>
        <p:spPr>
          <a:xfrm>
            <a:off x="611188" y="1916113"/>
            <a:ext cx="7921625" cy="3025775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cs-CZ" smtClean="0">
                <a:latin typeface="TradeGothic LT CondEighteen" pitchFamily="50" charset="0"/>
              </a:rPr>
              <a:t>Ing.Oto Sládek, Ph.D.</a:t>
            </a:r>
            <a:r>
              <a:rPr lang="en-GB" smtClean="0"/>
              <a:t/>
            </a:r>
            <a:br>
              <a:rPr lang="en-GB" smtClean="0"/>
            </a:br>
            <a:r>
              <a:rPr lang="cs-CZ" sz="1800" smtClean="0">
                <a:latin typeface="TradeGothic LT CondEighteen" pitchFamily="50" charset="0"/>
              </a:rPr>
              <a:t>Kybertec, s.r.o.</a:t>
            </a:r>
            <a:r>
              <a:rPr lang="en-GB" sz="1800" smtClean="0">
                <a:latin typeface="TradeGothic LT CondEighteen" pitchFamily="50" charset="0"/>
              </a:rPr>
              <a:t/>
            </a:r>
            <a:br>
              <a:rPr lang="en-GB" sz="1800" smtClean="0">
                <a:latin typeface="TradeGothic LT CondEighteen" pitchFamily="50" charset="0"/>
              </a:rPr>
            </a:br>
            <a:r>
              <a:rPr lang="cs-CZ" sz="1800" smtClean="0">
                <a:latin typeface="TradeGothic LT CondEighteen" pitchFamily="50" charset="0"/>
              </a:rPr>
              <a:t>e-mail: </a:t>
            </a:r>
            <a:r>
              <a:rPr lang="cs-CZ" sz="1800" smtClean="0">
                <a:latin typeface="TradeGothic LT CondEighteen" pitchFamily="50" charset="0"/>
                <a:hlinkClick r:id="rId3"/>
              </a:rPr>
              <a:t>sladek@kybertec.com</a:t>
            </a:r>
            <a:endParaRPr lang="en-GB" sz="1800" smtClean="0">
              <a:latin typeface="TradeGothic LT CondEighteen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1"/>
          <p:cNvSpPr>
            <a:spLocks noGrp="1" noChangeArrowheads="1"/>
          </p:cNvSpPr>
          <p:nvPr>
            <p:ph type="title"/>
          </p:nvPr>
        </p:nvSpPr>
        <p:spPr>
          <a:xfrm>
            <a:off x="758825" y="405036"/>
            <a:ext cx="7916863" cy="647700"/>
          </a:xfrm>
          <a:noFill/>
        </p:spPr>
        <p:txBody>
          <a:bodyPr/>
          <a:lstStyle/>
          <a:p>
            <a:pPr algn="r" eaLnBrk="1" hangingPunct="1"/>
            <a:r>
              <a:rPr lang="cs-CZ" dirty="0" smtClean="0"/>
              <a:t>Obsah dokumentace projektu (1/2)</a:t>
            </a:r>
            <a:endParaRPr lang="de-DE" dirty="0" smtClean="0"/>
          </a:p>
        </p:txBody>
      </p:sp>
      <p:sp>
        <p:nvSpPr>
          <p:cNvPr id="9219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556792"/>
            <a:ext cx="7932737" cy="4176340"/>
          </a:xfrm>
          <a:noFill/>
        </p:spPr>
        <p:txBody>
          <a:bodyPr/>
          <a:lstStyle/>
          <a:p>
            <a:pPr eaLnBrk="1" hangingPunct="1"/>
            <a:r>
              <a:rPr lang="cs-CZ" dirty="0" smtClean="0"/>
              <a:t>Aktuální implementace v RIS ČR</a:t>
            </a:r>
          </a:p>
          <a:p>
            <a:pPr eaLnBrk="1" hangingPunct="1"/>
            <a:r>
              <a:rPr lang="cs-CZ" dirty="0" smtClean="0"/>
              <a:t>Porovnání šablon normy 2.4, 2.7, 3.0</a:t>
            </a:r>
          </a:p>
          <a:p>
            <a:pPr eaLnBrk="1" hangingPunct="1"/>
            <a:r>
              <a:rPr lang="cs-CZ" dirty="0" smtClean="0"/>
              <a:t>Přehled k aktuální verzi normy</a:t>
            </a:r>
            <a:endParaRPr lang="en-US" dirty="0" smtClean="0"/>
          </a:p>
          <a:p>
            <a:pPr eaLnBrk="1" hangingPunct="1">
              <a:buFontTx/>
              <a:buNone/>
            </a:pPr>
            <a:endParaRPr lang="cs-CZ" dirty="0" smtClean="0"/>
          </a:p>
          <a:p>
            <a:pPr lvl="1" eaLnBrk="1" hangingPunct="1"/>
            <a:r>
              <a:rPr lang="cs-CZ" sz="2200" dirty="0" smtClean="0"/>
              <a:t>Datový standard</a:t>
            </a:r>
          </a:p>
          <a:p>
            <a:pPr lvl="1" eaLnBrk="1" hangingPunct="1"/>
            <a:r>
              <a:rPr lang="cs-CZ" sz="2200" dirty="0" smtClean="0"/>
              <a:t>Informace o vodních stavech</a:t>
            </a:r>
          </a:p>
          <a:p>
            <a:pPr lvl="1" eaLnBrk="1" hangingPunct="1"/>
            <a:r>
              <a:rPr lang="cs-CZ" sz="2200" dirty="0" smtClean="0"/>
              <a:t>Distribuční cesty</a:t>
            </a:r>
          </a:p>
          <a:p>
            <a:pPr lvl="1" eaLnBrk="1" hangingPunct="1"/>
            <a:r>
              <a:rPr lang="cs-CZ" sz="2200" dirty="0" smtClean="0"/>
              <a:t>Online zprávy o počasí</a:t>
            </a:r>
          </a:p>
          <a:p>
            <a:pPr lvl="1" eaLnBrk="1" hangingPunct="1"/>
            <a:r>
              <a:rPr lang="cs-CZ" sz="2200" dirty="0" smtClean="0"/>
              <a:t>Struktura zpráv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sah 2"/>
          <p:cNvSpPr>
            <a:spLocks noGrp="1"/>
          </p:cNvSpPr>
          <p:nvPr>
            <p:ph idx="1"/>
          </p:nvPr>
        </p:nvSpPr>
        <p:spPr>
          <a:xfrm>
            <a:off x="611188" y="1485106"/>
            <a:ext cx="7916862" cy="4176142"/>
          </a:xfrm>
        </p:spPr>
        <p:txBody>
          <a:bodyPr/>
          <a:lstStyle/>
          <a:p>
            <a:pPr eaLnBrk="1" hangingPunct="1"/>
            <a:r>
              <a:rPr lang="cs-CZ" dirty="0" smtClean="0"/>
              <a:t>Návrhy vylepšení stávajícího grafického rozhraní</a:t>
            </a:r>
          </a:p>
          <a:p>
            <a:pPr lvl="1" eaLnBrk="1" hangingPunct="1"/>
            <a:r>
              <a:rPr lang="cs-CZ" dirty="0" smtClean="0"/>
              <a:t>Pro vytváření zpráv</a:t>
            </a:r>
          </a:p>
          <a:p>
            <a:pPr lvl="1" eaLnBrk="1" hangingPunct="1"/>
            <a:r>
              <a:rPr lang="cs-CZ" dirty="0" smtClean="0"/>
              <a:t>Pro prohlížení zpráv</a:t>
            </a:r>
          </a:p>
          <a:p>
            <a:pPr lvl="1" eaLnBrk="1" hangingPunct="1"/>
            <a:r>
              <a:rPr lang="cs-CZ" dirty="0" smtClean="0"/>
              <a:t>Pro objednání zpráv</a:t>
            </a:r>
          </a:p>
          <a:p>
            <a:pPr lvl="1" eaLnBrk="1" hangingPunct="1">
              <a:buFontTx/>
              <a:buNone/>
            </a:pPr>
            <a:endParaRPr lang="cs-CZ" dirty="0" smtClean="0"/>
          </a:p>
          <a:p>
            <a:pPr eaLnBrk="1" hangingPunct="1"/>
            <a:r>
              <a:rPr lang="cs-CZ" dirty="0" smtClean="0"/>
              <a:t>Aktuální stavy zpráv</a:t>
            </a:r>
          </a:p>
          <a:p>
            <a:pPr eaLnBrk="1" hangingPunct="1"/>
            <a:r>
              <a:rPr lang="cs-CZ" dirty="0" smtClean="0"/>
              <a:t>Stav implementace nové verze</a:t>
            </a:r>
          </a:p>
          <a:p>
            <a:pPr eaLnBrk="1" hangingPunct="1"/>
            <a:r>
              <a:rPr lang="cs-CZ" dirty="0" smtClean="0"/>
              <a:t>Zprovozňování </a:t>
            </a:r>
            <a:r>
              <a:rPr lang="cs-CZ" dirty="0" err="1" smtClean="0"/>
              <a:t>NtS</a:t>
            </a:r>
            <a:r>
              <a:rPr lang="cs-CZ" dirty="0" smtClean="0"/>
              <a:t> II</a:t>
            </a:r>
          </a:p>
          <a:p>
            <a:pPr eaLnBrk="1" hangingPunct="1"/>
            <a:endParaRPr lang="cs-CZ" dirty="0" smtClean="0"/>
          </a:p>
          <a:p>
            <a:pPr>
              <a:buFontTx/>
              <a:buNone/>
            </a:pPr>
            <a:endParaRPr lang="cs-CZ" dirty="0" smtClean="0"/>
          </a:p>
        </p:txBody>
      </p:sp>
      <p:sp>
        <p:nvSpPr>
          <p:cNvPr id="4" name="Rectangle 11"/>
          <p:cNvSpPr txBox="1">
            <a:spLocks noChangeArrowheads="1"/>
          </p:cNvSpPr>
          <p:nvPr/>
        </p:nvSpPr>
        <p:spPr bwMode="auto">
          <a:xfrm>
            <a:off x="758825" y="405036"/>
            <a:ext cx="79168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r>
              <a:rPr lang="cs-CZ" sz="3600" b="1" kern="0" dirty="0">
                <a:solidFill>
                  <a:srgbClr val="1E3A6C"/>
                </a:solidFill>
                <a:latin typeface="+mj-lt"/>
                <a:ea typeface="+mj-ea"/>
                <a:cs typeface="+mj-cs"/>
              </a:rPr>
              <a:t>Obsah </a:t>
            </a:r>
            <a:r>
              <a:rPr lang="cs-CZ" sz="3600" b="1" kern="0" dirty="0" smtClean="0">
                <a:solidFill>
                  <a:srgbClr val="1E3A6C"/>
                </a:solidFill>
                <a:latin typeface="+mj-lt"/>
                <a:ea typeface="+mj-ea"/>
                <a:cs typeface="+mj-cs"/>
              </a:rPr>
              <a:t>dokumentace projektu (2/2</a:t>
            </a:r>
            <a:r>
              <a:rPr lang="cs-CZ" sz="3600" b="1" kern="0" dirty="0">
                <a:solidFill>
                  <a:srgbClr val="1E3A6C"/>
                </a:solidFill>
                <a:latin typeface="+mj-lt"/>
                <a:ea typeface="+mj-ea"/>
                <a:cs typeface="+mj-cs"/>
              </a:rPr>
              <a:t>)</a:t>
            </a:r>
            <a:endParaRPr lang="de-DE" sz="3600" b="1" kern="0" dirty="0">
              <a:solidFill>
                <a:srgbClr val="1E3A6C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5387" y="44624"/>
            <a:ext cx="6418981" cy="599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16632"/>
            <a:ext cx="5832648" cy="5844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Porovnání šablon normy 2.4, 2.7, 3.0</a:t>
            </a: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088">
            <a:off x="4991100" y="3119438"/>
            <a:ext cx="4105275" cy="29003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268" name="Zástupný symbol pro obsah 2"/>
          <p:cNvSpPr>
            <a:spLocks noGrp="1"/>
          </p:cNvSpPr>
          <p:nvPr>
            <p:ph idx="1"/>
          </p:nvPr>
        </p:nvSpPr>
        <p:spPr>
          <a:xfrm>
            <a:off x="539750" y="1916113"/>
            <a:ext cx="7916863" cy="3959225"/>
          </a:xfrm>
        </p:spPr>
        <p:txBody>
          <a:bodyPr/>
          <a:lstStyle/>
          <a:p>
            <a:r>
              <a:rPr lang="cs-CZ" smtClean="0"/>
              <a:t>Porovnání šablon ve formátu xsd</a:t>
            </a:r>
          </a:p>
          <a:p>
            <a:r>
              <a:rPr lang="cs-CZ" smtClean="0"/>
              <a:t>Výstup ve formě tabulky s vyznačenými odlišnostmi</a:t>
            </a:r>
          </a:p>
          <a:p>
            <a:endParaRPr lang="cs-CZ" smtClean="0"/>
          </a:p>
          <a:p>
            <a:r>
              <a:rPr lang="cs-CZ" smtClean="0"/>
              <a:t>Změny ve verzi 2.7 oproti 2.4</a:t>
            </a:r>
          </a:p>
          <a:p>
            <a:endParaRPr lang="cs-CZ" smtClean="0"/>
          </a:p>
          <a:p>
            <a:r>
              <a:rPr lang="cs-CZ" smtClean="0"/>
              <a:t>Změny ve verzi 3.0 oproti 2.7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Norma </a:t>
            </a:r>
            <a:r>
              <a:rPr lang="cs-CZ" dirty="0" err="1" smtClean="0"/>
              <a:t>Notices</a:t>
            </a:r>
            <a:r>
              <a:rPr lang="cs-CZ" dirty="0" smtClean="0"/>
              <a:t> to </a:t>
            </a:r>
            <a:r>
              <a:rPr lang="cs-CZ" dirty="0" err="1" smtClean="0"/>
              <a:t>Skippers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err="1" smtClean="0"/>
              <a:t>Inland</a:t>
            </a:r>
            <a:r>
              <a:rPr lang="cs-CZ" dirty="0" smtClean="0"/>
              <a:t> </a:t>
            </a:r>
            <a:r>
              <a:rPr lang="cs-CZ" dirty="0" err="1" smtClean="0"/>
              <a:t>Navigation</a:t>
            </a:r>
            <a:r>
              <a:rPr lang="cs-CZ" dirty="0" smtClean="0"/>
              <a:t> 3.0</a:t>
            </a:r>
          </a:p>
        </p:txBody>
      </p:sp>
      <p:sp>
        <p:nvSpPr>
          <p:cNvPr id="12291" name="Zástupný symbol pro obsah 2"/>
          <p:cNvSpPr>
            <a:spLocks noGrp="1"/>
          </p:cNvSpPr>
          <p:nvPr>
            <p:ph idx="1"/>
          </p:nvPr>
        </p:nvSpPr>
        <p:spPr>
          <a:xfrm>
            <a:off x="611188" y="2133600"/>
            <a:ext cx="7916862" cy="3959225"/>
          </a:xfrm>
        </p:spPr>
        <p:txBody>
          <a:bodyPr/>
          <a:lstStyle/>
          <a:p>
            <a:pPr>
              <a:buFontTx/>
              <a:buNone/>
            </a:pPr>
            <a:r>
              <a:rPr lang="cs-CZ" dirty="0" smtClean="0"/>
              <a:t>5 částí zprávy:</a:t>
            </a:r>
          </a:p>
          <a:p>
            <a:pPr>
              <a:buFontTx/>
              <a:buNone/>
            </a:pPr>
            <a:endParaRPr lang="cs-CZ" dirty="0" smtClean="0"/>
          </a:p>
          <a:p>
            <a:pPr lvl="1"/>
            <a:r>
              <a:rPr lang="cs-CZ" dirty="0" err="1" smtClean="0"/>
              <a:t>Message</a:t>
            </a:r>
            <a:r>
              <a:rPr lang="cs-CZ" dirty="0" smtClean="0"/>
              <a:t> </a:t>
            </a:r>
            <a:r>
              <a:rPr lang="cs-CZ" dirty="0" err="1" smtClean="0"/>
              <a:t>identification</a:t>
            </a:r>
            <a:r>
              <a:rPr lang="cs-CZ" dirty="0" smtClean="0"/>
              <a:t>,</a:t>
            </a:r>
          </a:p>
          <a:p>
            <a:pPr lvl="1"/>
            <a:r>
              <a:rPr lang="cs-CZ" dirty="0" err="1" smtClean="0"/>
              <a:t>Fairway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traffic</a:t>
            </a:r>
            <a:r>
              <a:rPr lang="cs-CZ" dirty="0" smtClean="0"/>
              <a:t> </a:t>
            </a:r>
            <a:r>
              <a:rPr lang="cs-CZ" dirty="0" err="1" smtClean="0"/>
              <a:t>related</a:t>
            </a:r>
            <a:r>
              <a:rPr lang="cs-CZ" dirty="0" smtClean="0"/>
              <a:t> </a:t>
            </a:r>
            <a:r>
              <a:rPr lang="cs-CZ" dirty="0" err="1" smtClean="0"/>
              <a:t>messages</a:t>
            </a:r>
            <a:r>
              <a:rPr lang="cs-CZ" dirty="0" smtClean="0"/>
              <a:t>,</a:t>
            </a:r>
          </a:p>
          <a:p>
            <a:pPr lvl="1"/>
            <a:r>
              <a:rPr lang="cs-CZ" dirty="0" err="1" smtClean="0"/>
              <a:t>Water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r>
              <a:rPr lang="cs-CZ" dirty="0" smtClean="0"/>
              <a:t> </a:t>
            </a:r>
            <a:r>
              <a:rPr lang="cs-CZ" dirty="0" err="1" smtClean="0"/>
              <a:t>related</a:t>
            </a:r>
            <a:r>
              <a:rPr lang="cs-CZ" dirty="0" smtClean="0"/>
              <a:t> </a:t>
            </a:r>
            <a:r>
              <a:rPr lang="cs-CZ" dirty="0" err="1" smtClean="0"/>
              <a:t>messages</a:t>
            </a:r>
            <a:r>
              <a:rPr lang="cs-CZ" dirty="0" smtClean="0"/>
              <a:t>,</a:t>
            </a:r>
          </a:p>
          <a:p>
            <a:pPr lvl="1"/>
            <a:r>
              <a:rPr lang="cs-CZ" dirty="0" err="1" smtClean="0"/>
              <a:t>Ice</a:t>
            </a:r>
            <a:r>
              <a:rPr lang="cs-CZ" dirty="0" smtClean="0"/>
              <a:t> </a:t>
            </a:r>
            <a:r>
              <a:rPr lang="cs-CZ" dirty="0" err="1" smtClean="0"/>
              <a:t>messages</a:t>
            </a:r>
            <a:r>
              <a:rPr lang="cs-CZ" dirty="0" smtClean="0"/>
              <a:t>,</a:t>
            </a:r>
          </a:p>
          <a:p>
            <a:pPr lvl="1"/>
            <a:r>
              <a:rPr lang="cs-CZ" dirty="0" err="1" smtClean="0"/>
              <a:t>Weather</a:t>
            </a:r>
            <a:r>
              <a:rPr lang="cs-CZ" dirty="0" smtClean="0"/>
              <a:t> </a:t>
            </a:r>
            <a:r>
              <a:rPr lang="cs-CZ" dirty="0" err="1" smtClean="0"/>
              <a:t>messages</a:t>
            </a:r>
            <a:r>
              <a:rPr lang="cs-CZ" dirty="0" smtClean="0"/>
              <a:t>.</a:t>
            </a:r>
          </a:p>
          <a:p>
            <a:pPr lvl="1">
              <a:buFontTx/>
              <a:buNone/>
            </a:pPr>
            <a:endParaRPr lang="cs-CZ" dirty="0" smtClean="0"/>
          </a:p>
          <a:p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>
          <a:xfrm>
            <a:off x="600075" y="620713"/>
            <a:ext cx="7916863" cy="647700"/>
          </a:xfrm>
        </p:spPr>
        <p:txBody>
          <a:bodyPr/>
          <a:lstStyle/>
          <a:p>
            <a:r>
              <a:rPr lang="cs-CZ" smtClean="0"/>
              <a:t>Příklad zprávy</a:t>
            </a:r>
          </a:p>
        </p:txBody>
      </p:sp>
      <p:pic>
        <p:nvPicPr>
          <p:cNvPr id="13315" name="Zástupný symbol pro obsah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1412875"/>
            <a:ext cx="7137400" cy="3959225"/>
          </a:xfrm>
        </p:spPr>
      </p:pic>
      <p:sp>
        <p:nvSpPr>
          <p:cNvPr id="13316" name="TextovéPole 4"/>
          <p:cNvSpPr txBox="1">
            <a:spLocks noChangeArrowheads="1"/>
          </p:cNvSpPr>
          <p:nvPr/>
        </p:nvSpPr>
        <p:spPr bwMode="auto">
          <a:xfrm>
            <a:off x="900113" y="5516563"/>
            <a:ext cx="50000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1200" b="1" dirty="0"/>
              <a:t>Šedě jsou označeny proměnlivé údaje zprávy.</a:t>
            </a:r>
          </a:p>
          <a:p>
            <a:r>
              <a:rPr lang="cs-CZ" sz="1200" b="1" dirty="0"/>
              <a:t>Údaje, které jsou nepovinné jsou uvedeny v hranatých závorkách.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äsentation_viadonau_en">
  <a:themeElements>
    <a:clrScheme name="präsentation_viadonau_en 2">
      <a:dk1>
        <a:srgbClr val="000000"/>
      </a:dk1>
      <a:lt1>
        <a:srgbClr val="FFFFFF"/>
      </a:lt1>
      <a:dk2>
        <a:srgbClr val="05548D"/>
      </a:dk2>
      <a:lt2>
        <a:srgbClr val="808080"/>
      </a:lt2>
      <a:accent1>
        <a:srgbClr val="737A7C"/>
      </a:accent1>
      <a:accent2>
        <a:srgbClr val="0066CC"/>
      </a:accent2>
      <a:accent3>
        <a:srgbClr val="FFFFFF"/>
      </a:accent3>
      <a:accent4>
        <a:srgbClr val="000000"/>
      </a:accent4>
      <a:accent5>
        <a:srgbClr val="BCBEBF"/>
      </a:accent5>
      <a:accent6>
        <a:srgbClr val="005CB9"/>
      </a:accent6>
      <a:hlink>
        <a:srgbClr val="82BAE4"/>
      </a:hlink>
      <a:folHlink>
        <a:srgbClr val="B2B2B2"/>
      </a:folHlink>
    </a:clrScheme>
    <a:fontScheme name="präsentation_viadonau_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äsentation_viadonau_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_viadonau_en 2">
        <a:dk1>
          <a:srgbClr val="000000"/>
        </a:dk1>
        <a:lt1>
          <a:srgbClr val="FFFFFF"/>
        </a:lt1>
        <a:dk2>
          <a:srgbClr val="05548D"/>
        </a:dk2>
        <a:lt2>
          <a:srgbClr val="808080"/>
        </a:lt2>
        <a:accent1>
          <a:srgbClr val="737A7C"/>
        </a:accent1>
        <a:accent2>
          <a:srgbClr val="0066CC"/>
        </a:accent2>
        <a:accent3>
          <a:srgbClr val="FFFFFF"/>
        </a:accent3>
        <a:accent4>
          <a:srgbClr val="000000"/>
        </a:accent4>
        <a:accent5>
          <a:srgbClr val="BCBEBF"/>
        </a:accent5>
        <a:accent6>
          <a:srgbClr val="005CB9"/>
        </a:accent6>
        <a:hlink>
          <a:srgbClr val="82BAE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732</TotalTime>
  <Words>542</Words>
  <Application>Microsoft Office PowerPoint</Application>
  <PresentationFormat>Předvádění na obrazovce (4:3)</PresentationFormat>
  <Paragraphs>130</Paragraphs>
  <Slides>27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27</vt:i4>
      </vt:variant>
    </vt:vector>
  </HeadingPairs>
  <TitlesOfParts>
    <vt:vector size="29" baseType="lpstr">
      <vt:lpstr>präsentation_viadonau_en</vt:lpstr>
      <vt:lpstr>Standarddesign</vt:lpstr>
      <vt:lpstr>Snímek 1</vt:lpstr>
      <vt:lpstr>IRIS Europe II Rozšíření zpráv vůdcům plavidel</vt:lpstr>
      <vt:lpstr>Obsah dokumentace projektu (1/2)</vt:lpstr>
      <vt:lpstr>Snímek 4</vt:lpstr>
      <vt:lpstr>Snímek 5</vt:lpstr>
      <vt:lpstr>Snímek 6</vt:lpstr>
      <vt:lpstr>Porovnání šablon normy 2.4, 2.7, 3.0</vt:lpstr>
      <vt:lpstr>Norma Notices to Skippers for  Inland Navigation 3.0</vt:lpstr>
      <vt:lpstr>Příklad zprávy</vt:lpstr>
      <vt:lpstr>Definice rozsahu a formy  nutných změn v systému LAVDIS</vt:lpstr>
      <vt:lpstr>Definice zkušebního provozu  a akceptačních testů </vt:lpstr>
      <vt:lpstr>Změny grafického rozhraní</vt:lpstr>
      <vt:lpstr>Testovací infrastruktura</vt:lpstr>
      <vt:lpstr>Uživatelské prostředí</vt:lpstr>
      <vt:lpstr>Uživatelské prostředí</vt:lpstr>
      <vt:lpstr>Uživatelské prostředí</vt:lpstr>
      <vt:lpstr>Uživatelské prostředí</vt:lpstr>
      <vt:lpstr>Uživatelské prostředí</vt:lpstr>
      <vt:lpstr>Uživatelské prostředí</vt:lpstr>
      <vt:lpstr>Uživatelské prostředí</vt:lpstr>
      <vt:lpstr>Uživatelské prostředí</vt:lpstr>
      <vt:lpstr>Stav implementace nové verze</vt:lpstr>
      <vt:lpstr>Zprovozňování  NtS II</vt:lpstr>
      <vt:lpstr>Zprovozňování NtS II – aktuální stav</vt:lpstr>
      <vt:lpstr>Zprovozňování NtS II – aktuální stav</vt:lpstr>
      <vt:lpstr>Zprovozňování NtS II – k řešení</vt:lpstr>
      <vt:lpstr>Ing.Oto Sládek, Ph.D. Kybertec, s.r.o. e-mail: sladek@kybertec.com</vt:lpstr>
    </vt:vector>
  </TitlesOfParts>
  <Company>viadonau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eva michlits</dc:creator>
  <cp:lastModifiedBy>KT</cp:lastModifiedBy>
  <cp:revision>101</cp:revision>
  <dcterms:created xsi:type="dcterms:W3CDTF">2005-08-29T18:26:07Z</dcterms:created>
  <dcterms:modified xsi:type="dcterms:W3CDTF">2010-10-14T11:08:11Z</dcterms:modified>
</cp:coreProperties>
</file>